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269" r:id="rId5"/>
    <p:sldId id="524" r:id="rId6"/>
    <p:sldId id="546" r:id="rId7"/>
    <p:sldId id="547" r:id="rId8"/>
    <p:sldId id="600" r:id="rId9"/>
    <p:sldId id="591" r:id="rId10"/>
    <p:sldId id="548" r:id="rId11"/>
    <p:sldId id="592" r:id="rId12"/>
    <p:sldId id="550" r:id="rId13"/>
    <p:sldId id="593" r:id="rId14"/>
    <p:sldId id="594" r:id="rId15"/>
    <p:sldId id="595" r:id="rId16"/>
    <p:sldId id="601" r:id="rId17"/>
    <p:sldId id="596" r:id="rId18"/>
    <p:sldId id="597" r:id="rId19"/>
    <p:sldId id="607" r:id="rId20"/>
    <p:sldId id="602" r:id="rId21"/>
    <p:sldId id="552" r:id="rId22"/>
    <p:sldId id="603" r:id="rId23"/>
    <p:sldId id="608" r:id="rId24"/>
    <p:sldId id="604" r:id="rId25"/>
    <p:sldId id="605" r:id="rId26"/>
    <p:sldId id="606" r:id="rId27"/>
    <p:sldId id="609" r:id="rId28"/>
    <p:sldId id="523" r:id="rId29"/>
    <p:sldId id="529" r:id="rId30"/>
    <p:sldId id="555" r:id="rId31"/>
    <p:sldId id="556" r:id="rId32"/>
    <p:sldId id="530" r:id="rId33"/>
    <p:sldId id="610" r:id="rId34"/>
    <p:sldId id="611" r:id="rId35"/>
    <p:sldId id="612" r:id="rId36"/>
    <p:sldId id="613" r:id="rId37"/>
    <p:sldId id="614" r:id="rId38"/>
    <p:sldId id="554" r:id="rId39"/>
    <p:sldId id="557" r:id="rId40"/>
    <p:sldId id="531" r:id="rId41"/>
    <p:sldId id="532" r:id="rId42"/>
    <p:sldId id="615" r:id="rId43"/>
    <p:sldId id="620" r:id="rId44"/>
    <p:sldId id="558" r:id="rId45"/>
    <p:sldId id="616" r:id="rId46"/>
    <p:sldId id="621" r:id="rId47"/>
    <p:sldId id="560" r:id="rId48"/>
    <p:sldId id="617" r:id="rId49"/>
    <p:sldId id="622" r:id="rId50"/>
    <p:sldId id="561" r:id="rId51"/>
    <p:sldId id="618" r:id="rId52"/>
    <p:sldId id="619" r:id="rId53"/>
    <p:sldId id="559" r:id="rId54"/>
    <p:sldId id="534" r:id="rId55"/>
    <p:sldId id="562" r:id="rId56"/>
    <p:sldId id="623" r:id="rId57"/>
    <p:sldId id="624" r:id="rId58"/>
    <p:sldId id="630" r:id="rId59"/>
    <p:sldId id="625" r:id="rId60"/>
    <p:sldId id="626" r:id="rId61"/>
    <p:sldId id="563" r:id="rId62"/>
    <p:sldId id="627" r:id="rId63"/>
    <p:sldId id="628" r:id="rId64"/>
    <p:sldId id="629" r:id="rId65"/>
    <p:sldId id="631" r:id="rId66"/>
    <p:sldId id="566" r:id="rId67"/>
    <p:sldId id="564" r:id="rId68"/>
    <p:sldId id="632" r:id="rId69"/>
    <p:sldId id="633" r:id="rId70"/>
    <p:sldId id="634" r:id="rId71"/>
    <p:sldId id="635" r:id="rId72"/>
    <p:sldId id="637" r:id="rId73"/>
    <p:sldId id="527" r:id="rId74"/>
    <p:sldId id="535" r:id="rId75"/>
    <p:sldId id="536" r:id="rId76"/>
    <p:sldId id="638" r:id="rId77"/>
    <p:sldId id="639" r:id="rId78"/>
    <p:sldId id="643" r:id="rId79"/>
    <p:sldId id="537" r:id="rId80"/>
    <p:sldId id="568" r:id="rId81"/>
    <p:sldId id="640" r:id="rId82"/>
    <p:sldId id="641" r:id="rId83"/>
    <p:sldId id="642" r:id="rId84"/>
    <p:sldId id="644" r:id="rId85"/>
    <p:sldId id="538" r:id="rId86"/>
    <p:sldId id="567" r:id="rId87"/>
    <p:sldId id="645" r:id="rId88"/>
    <p:sldId id="569" r:id="rId89"/>
    <p:sldId id="570" r:id="rId90"/>
    <p:sldId id="646" r:id="rId91"/>
    <p:sldId id="651" r:id="rId92"/>
    <p:sldId id="539" r:id="rId93"/>
    <p:sldId id="571" r:id="rId94"/>
    <p:sldId id="648" r:id="rId95"/>
    <p:sldId id="649" r:id="rId96"/>
    <p:sldId id="650" r:id="rId97"/>
    <p:sldId id="572" r:id="rId98"/>
    <p:sldId id="652" r:id="rId99"/>
    <p:sldId id="653" r:id="rId100"/>
    <p:sldId id="658" r:id="rId101"/>
    <p:sldId id="654" r:id="rId102"/>
    <p:sldId id="655" r:id="rId103"/>
    <p:sldId id="656" r:id="rId104"/>
    <p:sldId id="657" r:id="rId105"/>
    <p:sldId id="659" r:id="rId106"/>
    <p:sldId id="573" r:id="rId107"/>
    <p:sldId id="574" r:id="rId108"/>
    <p:sldId id="660" r:id="rId109"/>
    <p:sldId id="661" r:id="rId110"/>
    <p:sldId id="662" r:id="rId111"/>
    <p:sldId id="663" r:id="rId112"/>
    <p:sldId id="665" r:id="rId113"/>
    <p:sldId id="666" r:id="rId114"/>
    <p:sldId id="667" r:id="rId115"/>
    <p:sldId id="669" r:id="rId116"/>
    <p:sldId id="528" r:id="rId117"/>
    <p:sldId id="676" r:id="rId118"/>
    <p:sldId id="542" r:id="rId119"/>
    <p:sldId id="670" r:id="rId120"/>
    <p:sldId id="671" r:id="rId121"/>
    <p:sldId id="675" r:id="rId122"/>
    <p:sldId id="575" r:id="rId123"/>
    <p:sldId id="672" r:id="rId124"/>
    <p:sldId id="673" r:id="rId125"/>
    <p:sldId id="674" r:id="rId126"/>
    <p:sldId id="577" r:id="rId127"/>
    <p:sldId id="576" r:id="rId128"/>
    <p:sldId id="677" r:id="rId129"/>
    <p:sldId id="678" r:id="rId130"/>
    <p:sldId id="679" r:id="rId131"/>
    <p:sldId id="680" r:id="rId132"/>
    <p:sldId id="579" r:id="rId133"/>
    <p:sldId id="681" r:id="rId134"/>
    <p:sldId id="682" r:id="rId135"/>
    <p:sldId id="581" r:id="rId136"/>
    <p:sldId id="684" r:id="rId137"/>
    <p:sldId id="685" r:id="rId138"/>
    <p:sldId id="683" r:id="rId139"/>
    <p:sldId id="578" r:id="rId140"/>
    <p:sldId id="580" r:id="rId141"/>
    <p:sldId id="686" r:id="rId142"/>
    <p:sldId id="543" r:id="rId143"/>
    <p:sldId id="583" r:id="rId144"/>
    <p:sldId id="582" r:id="rId145"/>
    <p:sldId id="687" r:id="rId146"/>
    <p:sldId id="585" r:id="rId147"/>
    <p:sldId id="688" r:id="rId148"/>
    <p:sldId id="689" r:id="rId149"/>
    <p:sldId id="690" r:id="rId150"/>
    <p:sldId id="544" r:id="rId151"/>
    <p:sldId id="584" r:id="rId152"/>
    <p:sldId id="587" r:id="rId153"/>
    <p:sldId id="586" r:id="rId154"/>
    <p:sldId id="691" r:id="rId155"/>
    <p:sldId id="692" r:id="rId156"/>
    <p:sldId id="589" r:id="rId157"/>
    <p:sldId id="694" r:id="rId158"/>
    <p:sldId id="695" r:id="rId159"/>
    <p:sldId id="696" r:id="rId160"/>
    <p:sldId id="588" r:id="rId161"/>
    <p:sldId id="697" r:id="rId162"/>
    <p:sldId id="698" r:id="rId163"/>
    <p:sldId id="705" r:id="rId164"/>
    <p:sldId id="699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5254C0-88E2-43A2-9DDA-5E85FDAE08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C38C05-018D-4425-9725-E0B4481F831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3486FF-9AB9-4348-80D0-3AB333BD82B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C74EA2-C75D-471D-AE11-3FA622489D8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81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FFCE81-5D4F-47D7-B667-565EDA6BC42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0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FD1483-760B-4DEE-8EC2-48EFFB2C70B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7D6921-E781-43B8-8E4D-7E34D0478CA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3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6ABAA5-9C71-4CE1-864B-451D185759A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362AA9-3AC1-4D3B-8527-CF3FB465D5B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2480895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5254C0-88E2-43A2-9DDA-5E85FDAE08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5701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543A73-0FE9-4ADF-9E1C-88EA4BEED9C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6548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6425C-1F5C-46F1-955A-F2382DC9371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52050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8AF85-897D-4B1E-A031-068174B7F5E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3822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8" y="143251"/>
            <a:ext cx="440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数据的描述性统计方法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48A3F-98CB-42CE-B58E-568B6E20B382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2A9BA1-33D5-4E70-A7B6-F6463FC742AA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ECB86-3273-454A-A985-63DC9091F470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793A41-645E-4A41-BA64-BC464938626C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8.docx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2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2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2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2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2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6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8.docx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5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8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9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3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60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4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数据的描述性统计方法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51991"/>
              </p:ext>
            </p:extLst>
          </p:nvPr>
        </p:nvGraphicFramePr>
        <p:xfrm>
          <a:off x="441587" y="130809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1587" y="130809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离散型随机变量及其分布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6253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EB3053-1D74-41FC-8E9B-7CC882740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2769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n1 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([36, 40, 19, 2, 0, 2, 1])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(7)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n1@f/100; n = sum(n1)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ss.poisson.pmf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(range(3),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计算取值的概率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([p0, 1-sum(p0)])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构造分布律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 = n * p;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([n1[:3], sum(n1[3:])])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计算期望频数和观测频数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ss.chisquare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ex,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=1).statistic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kf2 = sum(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**2 / (n * p)) - n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计算统计量的值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ss.chi2.ppf(0.95,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print(kf1); print(kf2)  #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输出两种方法计算的统计量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960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8184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5642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442638"/>
              </p:ext>
            </p:extLst>
          </p:nvPr>
        </p:nvGraphicFramePr>
        <p:xfrm>
          <a:off x="709613" y="1047750"/>
          <a:ext cx="12585700" cy="638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84155" imgH="5727051" progId="Word.Document.12">
                  <p:embed/>
                </p:oleObj>
              </mc:Choice>
              <mc:Fallback>
                <p:oleObj name="Document" r:id="rId2" imgW="11284155" imgH="572705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613" y="1047750"/>
                        <a:ext cx="12585700" cy="638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32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05107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1728B-5A54-4B5E-B038-1920FA32C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ex9_16.py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([100, 200, 300, np.inf])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ss.expon.cdf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scale=200)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计算分布函数的取值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([p0[0],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(p0)])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计算区间上的概率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([121, 78, 43, 58])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sum(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ex = n * 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ss.chisquare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ex)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输出统计量和概率值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ss.chi2.ppf(0.95, 3)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检验统计量的值：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round(kf,4))  #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输出统计量值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6194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90489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8655046" cy="625475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柯尔莫哥洛夫（</a:t>
            </a:r>
            <a:r>
              <a:rPr lang="en-US" altLang="zh-CN" dirty="0"/>
              <a:t>Kolmogorov-Smirnov</a:t>
            </a:r>
            <a:r>
              <a:rPr lang="zh-CN" altLang="zh-CN" dirty="0"/>
              <a:t>）检验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2361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8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891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7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8546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1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3570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8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1405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4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851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9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6500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6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68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11254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850625-C4CD-49B3-9F33-74471D7DE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open('data9_17.txt')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f.readlines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a = []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e in d: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a.extend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e.split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([eval(e) for e in a])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ss.kstest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'norm', 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s))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round(st,4)); print('p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round(p,4))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2738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8589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215257-051C-4BE2-96E7-3D2CFB993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783620"/>
              </p:ext>
            </p:extLst>
          </p:nvPr>
        </p:nvGraphicFramePr>
        <p:xfrm>
          <a:off x="515937" y="10922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7215257-051C-4BE2-96E7-3D2CFB993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5937" y="10922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8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320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01333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8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60874"/>
              </p:ext>
            </p:extLst>
          </p:nvPr>
        </p:nvGraphicFramePr>
        <p:xfrm>
          <a:off x="269181" y="153771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181" y="153771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概率密度函数和分布律的可视化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D3150CF-4402-4037-838F-308F8BDBC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674898"/>
              </p:ext>
            </p:extLst>
          </p:nvPr>
        </p:nvGraphicFramePr>
        <p:xfrm>
          <a:off x="1082675" y="47480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D3150CF-4402-4037-838F-308F8BDBC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2675" y="47480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00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284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6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9.4.1  </a:t>
            </a:r>
            <a:r>
              <a:rPr lang="zh-CN" altLang="zh-CN" dirty="0"/>
              <a:t>单因素方差分析方法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39960"/>
              </p:ext>
            </p:extLst>
          </p:nvPr>
        </p:nvGraphicFramePr>
        <p:xfrm>
          <a:off x="6937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10504" progId="Word.Document.12">
                  <p:embed/>
                </p:oleObj>
              </mc:Choice>
              <mc:Fallback>
                <p:oleObj name="Document" r:id="rId2" imgW="11157352" imgH="471050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37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85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47512"/>
              </p:ext>
            </p:extLst>
          </p:nvPr>
        </p:nvGraphicFramePr>
        <p:xfrm>
          <a:off x="524712" y="12388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712" y="12388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数学模型</a:t>
            </a:r>
          </a:p>
        </p:txBody>
      </p:sp>
    </p:spTree>
    <p:extLst>
      <p:ext uri="{BB962C8B-B14F-4D97-AF65-F5344CB8AC3E}">
        <p14:creationId xmlns:p14="http://schemas.microsoft.com/office/powerpoint/2010/main" val="32794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40878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24106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5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51744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15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53966"/>
              </p:ext>
            </p:extLst>
          </p:nvPr>
        </p:nvGraphicFramePr>
        <p:xfrm>
          <a:off x="524712" y="12388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712" y="12388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统计分析</a:t>
            </a:r>
          </a:p>
        </p:txBody>
      </p:sp>
    </p:spTree>
    <p:extLst>
      <p:ext uri="{BB962C8B-B14F-4D97-AF65-F5344CB8AC3E}">
        <p14:creationId xmlns:p14="http://schemas.microsoft.com/office/powerpoint/2010/main" val="34273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550319"/>
              </p:ext>
            </p:extLst>
          </p:nvPr>
        </p:nvGraphicFramePr>
        <p:xfrm>
          <a:off x="542131" y="660400"/>
          <a:ext cx="11107738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210251" progId="Word.Document.12">
                  <p:embed/>
                </p:oleObj>
              </mc:Choice>
              <mc:Fallback>
                <p:oleObj name="Document" r:id="rId2" imgW="11106616" imgH="621025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660400"/>
                        <a:ext cx="11107738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3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016783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3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835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2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2686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165812"/>
              </p:ext>
            </p:extLst>
          </p:nvPr>
        </p:nvGraphicFramePr>
        <p:xfrm>
          <a:off x="541337" y="106029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06029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8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9465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6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528567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方差分析表</a:t>
            </a:r>
          </a:p>
        </p:txBody>
      </p:sp>
    </p:spTree>
    <p:extLst>
      <p:ext uri="{BB962C8B-B14F-4D97-AF65-F5344CB8AC3E}">
        <p14:creationId xmlns:p14="http://schemas.microsoft.com/office/powerpoint/2010/main" val="8844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166733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66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0358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78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473203"/>
              </p:ext>
            </p:extLst>
          </p:nvPr>
        </p:nvGraphicFramePr>
        <p:xfrm>
          <a:off x="524712" y="123885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712" y="123885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Statsmodels</a:t>
            </a:r>
            <a:r>
              <a:rPr lang="zh-CN" altLang="zh-CN" dirty="0"/>
              <a:t>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9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DDB676-A25C-4BC2-B815-A5A9ED0EA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ex9_18.py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('data9_18.xlsx', header=None)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a.values.T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y = b[~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(b)]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(5),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(4,2),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(4,3),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(3,4)])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x':x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y':y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构造字典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model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(x)', d).fit()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构建模型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anovat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(model)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进行单因素方差分析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anovat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35421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DF31D2-5CE5-466C-AF50-631822459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程序运行结果如下：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df 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sum_sq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mean_sq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F    PR(&gt;F)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C(x)       3.0  60153.333333   20051.111111  3.727742  0.042004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Residual  12.0  64546.666667    5378.888889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86DF7D6-6926-45AF-B191-41F4B8A75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033552"/>
              </p:ext>
            </p:extLst>
          </p:nvPr>
        </p:nvGraphicFramePr>
        <p:xfrm>
          <a:off x="0" y="327152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86DF7D6-6926-45AF-B191-41F4B8A759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327152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3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2420"/>
              </p:ext>
            </p:extLst>
          </p:nvPr>
        </p:nvGraphicFramePr>
        <p:xfrm>
          <a:off x="711200" y="11001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92824" progId="Word.Document.12">
                  <p:embed/>
                </p:oleObj>
              </mc:Choice>
              <mc:Fallback>
                <p:oleObj name="Document" r:id="rId2" imgW="11262783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1001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5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552295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2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17413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4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345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B48165-2137-4965-A4EB-52F8781DE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ex9_19.py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('data9_19.txt')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(axis=1); 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(1,6), (4,1)).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d={'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x':x,'y':a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构造求解需要的字典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(x)",d).fit()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构建模型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进行单因素方差分析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f.ppf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s.df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s.df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计算上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sum(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s.sum_sq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求总的偏差平方和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print(s);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round(fa,4))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总的偏差平方和：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round(ts,4))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90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9.4.2  </a:t>
            </a:r>
            <a:r>
              <a:rPr lang="zh-CN" altLang="en-US" dirty="0"/>
              <a:t>双</a:t>
            </a:r>
            <a:r>
              <a:rPr lang="zh-CN" altLang="zh-CN" dirty="0"/>
              <a:t>因素方差分析方法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67441"/>
              </p:ext>
            </p:extLst>
          </p:nvPr>
        </p:nvGraphicFramePr>
        <p:xfrm>
          <a:off x="692815" y="1623365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2815" y="1623365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2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921069"/>
              </p:ext>
            </p:extLst>
          </p:nvPr>
        </p:nvGraphicFramePr>
        <p:xfrm>
          <a:off x="525463" y="1236663"/>
          <a:ext cx="11260137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463" y="1236663"/>
                        <a:ext cx="11260137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数学模型</a:t>
            </a:r>
          </a:p>
        </p:txBody>
      </p:sp>
    </p:spTree>
    <p:extLst>
      <p:ext uri="{BB962C8B-B14F-4D97-AF65-F5344CB8AC3E}">
        <p14:creationId xmlns:p14="http://schemas.microsoft.com/office/powerpoint/2010/main" val="21043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96309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31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48130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0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739231"/>
              </p:ext>
            </p:extLst>
          </p:nvPr>
        </p:nvGraphicFramePr>
        <p:xfrm>
          <a:off x="524712" y="133860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712" y="133860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无交互影响的双因素方差分析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2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581764"/>
              </p:ext>
            </p:extLst>
          </p:nvPr>
        </p:nvGraphicFramePr>
        <p:xfrm>
          <a:off x="711200" y="1049338"/>
          <a:ext cx="111077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02644" progId="Word.Document.12">
                  <p:embed/>
                </p:oleObj>
              </mc:Choice>
              <mc:Fallback>
                <p:oleObj name="Document" r:id="rId2" imgW="11106616" imgH="57026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2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84319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0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26628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68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807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4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73958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52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737022"/>
              </p:ext>
            </p:extLst>
          </p:nvPr>
        </p:nvGraphicFramePr>
        <p:xfrm>
          <a:off x="644699" y="762000"/>
          <a:ext cx="11260138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6114714" progId="Word.Document.12">
                  <p:embed/>
                </p:oleObj>
              </mc:Choice>
              <mc:Fallback>
                <p:oleObj name="Document" r:id="rId2" imgW="11262783" imgH="611471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699" y="762000"/>
                        <a:ext cx="11260138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8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382538"/>
              </p:ext>
            </p:extLst>
          </p:nvPr>
        </p:nvGraphicFramePr>
        <p:xfrm>
          <a:off x="524712" y="132197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4712" y="132197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关于交互效应的双因素方差分析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0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92469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71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3776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978956"/>
              </p:ext>
            </p:extLst>
          </p:nvPr>
        </p:nvGraphicFramePr>
        <p:xfrm>
          <a:off x="465931" y="847062"/>
          <a:ext cx="11260138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890834" progId="Word.Document.12">
                  <p:embed/>
                </p:oleObj>
              </mc:Choice>
              <mc:Fallback>
                <p:oleObj name="Document" r:id="rId2" imgW="11262783" imgH="58908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931" y="847062"/>
                        <a:ext cx="11260138" cy="587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5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Statsmodels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46814D7-6E04-4B18-8E1F-44361750C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359101"/>
              </p:ext>
            </p:extLst>
          </p:nvPr>
        </p:nvGraphicFramePr>
        <p:xfrm>
          <a:off x="575912" y="1387475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46814D7-6E04-4B18-8E1F-44361750C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912" y="1387475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909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4263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6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7B11BC-C69A-4DA9-B3E0-1609809F9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ex9_20.py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f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('data9_20.txt')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(1,5), (3,1)).T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燃料水平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(1,4), (4,1)) 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推进器水平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{'x1':x1.flatten(), 'x2':x2.flatten(), 'y':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()}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(x1)+C(x2)', d).fit()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(m); print(s)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256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FCBA2-D74E-463F-97F2-BB8EEE05A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expon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gamma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(0, 3, 100)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 = [1/3, 1, 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 = ['*-', '.-', 'o-']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['$\\theta=\\frac{1}{3}$','$\\theta=1$', '$\\theta=2$']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gamma.pdf(x, 1, scale=L[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]), s1[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 label=s2[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('$f(x)$');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expon.pdf(x, scale=L[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]), s1[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 label=s2[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('$f(x)$')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928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806294"/>
              </p:ext>
            </p:extLst>
          </p:nvPr>
        </p:nvGraphicFramePr>
        <p:xfrm>
          <a:off x="711200" y="1049338"/>
          <a:ext cx="1126013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664069" progId="Word.Document.12">
                  <p:embed/>
                </p:oleObj>
              </mc:Choice>
              <mc:Fallback>
                <p:oleObj name="Document" r:id="rId2" imgW="11262783" imgH="56640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58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028136"/>
              </p:ext>
            </p:extLst>
          </p:nvPr>
        </p:nvGraphicFramePr>
        <p:xfrm>
          <a:off x="542131" y="863600"/>
          <a:ext cx="11107738" cy="599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007641" progId="Word.Document.12">
                  <p:embed/>
                </p:oleObj>
              </mc:Choice>
              <mc:Fallback>
                <p:oleObj name="Document" r:id="rId2" imgW="11106616" imgH="600764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63600"/>
                        <a:ext cx="11107738" cy="599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78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78114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28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064046-13C4-4AC8-9A81-8F48EE917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ex9_21.py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('data9_21.txt')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(1,5), (6,1)).T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([1,1,2,2,3,3]), (4,1))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{'x1':x1.flatten(), 'x2':x2.flatten(), 'y':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()}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(x1)*C(x2)', d).fit()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(m); print(s)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78853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7331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9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353916"/>
              </p:ext>
            </p:extLst>
          </p:nvPr>
        </p:nvGraphicFramePr>
        <p:xfrm>
          <a:off x="677949" y="693738"/>
          <a:ext cx="11107738" cy="616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181049" progId="Word.Document.12">
                  <p:embed/>
                </p:oleObj>
              </mc:Choice>
              <mc:Fallback>
                <p:oleObj name="Document" r:id="rId2" imgW="11106616" imgH="618104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949" y="693738"/>
                        <a:ext cx="11107738" cy="616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8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0153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32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3AC1E5-0FD8-4B27-AD01-3ED43D5B5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ex9_2.py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binom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6; p = 0.3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(7); y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binom.pmf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n, p)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ro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plt.vlines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0, y, 'k',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=2, alpha=0.5)  #vlines(x,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ymax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画竖线图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#lw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设置线宽度，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设置图的透明度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plt.stem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use_line_collection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plt.savefig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("figure9_2.png", dpi=500);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2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 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统计的基本概念和统计图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9.1 </a:t>
            </a:r>
            <a:r>
              <a:rPr lang="en-US" altLang="zh-CN" sz="3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模块简介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A6FBC1-7EC3-4B24-9A2E-04A2B1489EFF}"/>
              </a:ext>
            </a:extLst>
          </p:cNvPr>
          <p:cNvSpPr txBox="1"/>
          <p:nvPr/>
        </p:nvSpPr>
        <p:spPr>
          <a:xfrm>
            <a:off x="6211425" y="3977014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 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参数估计和假设检验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723214-1317-4A3F-88AA-88E39472275C}"/>
              </a:ext>
            </a:extLst>
          </p:cNvPr>
          <p:cNvSpPr txBox="1"/>
          <p:nvPr/>
        </p:nvSpPr>
        <p:spPr>
          <a:xfrm>
            <a:off x="6211425" y="4679899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方差分析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47111"/>
              </p:ext>
            </p:extLst>
          </p:nvPr>
        </p:nvGraphicFramePr>
        <p:xfrm>
          <a:off x="692814" y="8774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53837" progId="Word.Document.12">
                  <p:embed/>
                </p:oleObj>
              </mc:Choice>
              <mc:Fallback>
                <p:oleObj name="Document" r:id="rId2" imgW="11106616" imgH="57538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2814" y="8774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9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31771"/>
              </p:ext>
            </p:extLst>
          </p:nvPr>
        </p:nvGraphicFramePr>
        <p:xfrm>
          <a:off x="441587" y="130809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1587" y="130809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随机变量的概率计算和数字特征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1830176-8E88-44C5-811E-6BF379437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534883"/>
              </p:ext>
            </p:extLst>
          </p:nvPr>
        </p:nvGraphicFramePr>
        <p:xfrm>
          <a:off x="441587" y="321129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1830176-8E88-44C5-811E-6BF379437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587" y="321129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8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3263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EBDBA-A17A-4AC5-8BF8-51EF6E213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576168"/>
              </p:ext>
            </p:extLst>
          </p:nvPr>
        </p:nvGraphicFramePr>
        <p:xfrm>
          <a:off x="709439" y="179462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30EBDBA-A17A-4AC5-8BF8-51EF6E213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9" y="179462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96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63D422-7711-43CA-A1E7-39806FCF1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fsolve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(0.25, 3,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0.25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fc(c): return 1-norm.cdf(c, 3, 2)-3*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norm.cdf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(c, 3,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定义方程对应的匿名函数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(fc, 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求初始值为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的方程零点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print('c1=', c1); print('c2=', c2)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0834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416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8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9086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7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916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3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11C951-0D8F-4B90-A0CC-E9081DC86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ex9_4.py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expon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expon.stats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(scale=3, moments='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mvsk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41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统计的基本概念和统计图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9.2.1 </a:t>
            </a:r>
            <a:r>
              <a:rPr lang="zh-CN" altLang="zh-CN" dirty="0"/>
              <a:t>统计的基本概念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93DEF6-2307-4D64-9DD8-14C72FFD1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623365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样本和总体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931244"/>
              </p:ext>
            </p:extLst>
          </p:nvPr>
        </p:nvGraphicFramePr>
        <p:xfrm>
          <a:off x="363537" y="2184400"/>
          <a:ext cx="114649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465370" imgH="4686710" progId="Word.Document.12">
                  <p:embed/>
                </p:oleObj>
              </mc:Choice>
              <mc:Fallback>
                <p:oleObj name="Document" r:id="rId2" imgW="11465370" imgH="468671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537" y="2184400"/>
                        <a:ext cx="114649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62CFEB-8BBE-45B8-9ED3-3F34C50F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         </a:t>
            </a:r>
            <a:r>
              <a:rPr lang="zh-CN" altLang="zh-CN" b="1" dirty="0"/>
              <a:t>统计分析分为统计描述和统计推断两个部分。统计描述或描述性统计是统计推断的基础，主要是通过收集原始数据，并加工整理成可用的数据表，进而通过计算描述性统计量、编制统计表、绘制统计图等方法来给出数据信息。通过有限的、不确定的样本信息的统计分析结果，进而对整个总体做出判断或决策的方法，就是统计推断的研究领域。简单地说，统计学的任务就是由样本推断总体。</a:t>
            </a:r>
            <a:endParaRPr lang="en-US" altLang="zh-CN" b="1" dirty="0"/>
          </a:p>
          <a:p>
            <a:r>
              <a:rPr lang="en-US" altLang="zh-CN" b="1" dirty="0"/>
              <a:t>         </a:t>
            </a:r>
            <a:r>
              <a:rPr lang="zh-CN" altLang="zh-CN" b="1" dirty="0"/>
              <a:t>本章使用</a:t>
            </a:r>
            <a:r>
              <a:rPr lang="en-US" altLang="zh-CN" b="1" dirty="0"/>
              <a:t>Python</a:t>
            </a:r>
            <a:r>
              <a:rPr lang="zh-CN" altLang="zh-CN" b="1" dirty="0"/>
              <a:t>的</a:t>
            </a:r>
            <a:r>
              <a:rPr lang="en-US" altLang="zh-CN" b="1" dirty="0"/>
              <a:t>NumPy</a:t>
            </a:r>
            <a:r>
              <a:rPr lang="zh-CN" altLang="zh-CN" b="1" dirty="0"/>
              <a:t>库、</a:t>
            </a:r>
            <a:r>
              <a:rPr lang="en-US" altLang="zh-CN" b="1" dirty="0" err="1"/>
              <a:t>scipy.stats</a:t>
            </a:r>
            <a:r>
              <a:rPr lang="zh-CN" altLang="zh-CN" b="1" dirty="0"/>
              <a:t>模块和</a:t>
            </a:r>
            <a:r>
              <a:rPr lang="en-US" altLang="zh-CN" b="1" dirty="0" err="1"/>
              <a:t>Statsmodel</a:t>
            </a:r>
            <a:r>
              <a:rPr lang="zh-CN" altLang="zh-CN" b="1" dirty="0"/>
              <a:t>库来实现数据的统计描述和分析。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1181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636DCA-5FAA-4F4E-AA2A-7FF22F67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频数表和直方图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3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8573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636DCA-5FAA-4F4E-AA2A-7FF22F67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统计量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E7F76D6-8BFA-42BD-90BB-5DFB7BA30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083647"/>
              </p:ext>
            </p:extLst>
          </p:nvPr>
        </p:nvGraphicFramePr>
        <p:xfrm>
          <a:off x="541337" y="323066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E7F76D6-8BFA-42BD-90BB-5DFB7BA30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37" y="323066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5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50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8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177881"/>
              </p:ext>
            </p:extLst>
          </p:nvPr>
        </p:nvGraphicFramePr>
        <p:xfrm>
          <a:off x="541337" y="84420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84420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CE994C1-F2C9-4C18-B9C0-68BC5E667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377743"/>
              </p:ext>
            </p:extLst>
          </p:nvPr>
        </p:nvGraphicFramePr>
        <p:xfrm>
          <a:off x="355600" y="5402263"/>
          <a:ext cx="1110773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1084433" progId="Word.Document.12">
                  <p:embed/>
                </p:oleObj>
              </mc:Choice>
              <mc:Fallback>
                <p:oleObj name="Document" r:id="rId4" imgW="11106616" imgH="108443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CE994C1-F2C9-4C18-B9C0-68BC5E667A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5402263"/>
                        <a:ext cx="11107738" cy="108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0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7025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5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6374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8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52784"/>
              </p:ext>
            </p:extLst>
          </p:nvPr>
        </p:nvGraphicFramePr>
        <p:xfrm>
          <a:off x="542131" y="86645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55193" progId="Word.Document.12">
                  <p:embed/>
                </p:oleObj>
              </mc:Choice>
              <mc:Fallback>
                <p:oleObj name="Document" r:id="rId2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86645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60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9783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68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500975"/>
              </p:ext>
            </p:extLst>
          </p:nvPr>
        </p:nvGraphicFramePr>
        <p:xfrm>
          <a:off x="542131" y="716829"/>
          <a:ext cx="11107738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6547333" progId="Word.Document.12">
                  <p:embed/>
                </p:oleObj>
              </mc:Choice>
              <mc:Fallback>
                <p:oleObj name="Document" r:id="rId2" imgW="11106616" imgH="654733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716829"/>
                        <a:ext cx="11107738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18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921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415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scipy.stats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9.2.2 </a:t>
            </a:r>
            <a:r>
              <a:rPr lang="zh-CN" altLang="zh-CN" dirty="0"/>
              <a:t>用</a:t>
            </a:r>
            <a:r>
              <a:rPr lang="en-US" altLang="zh-CN" dirty="0"/>
              <a:t>Python</a:t>
            </a:r>
            <a:r>
              <a:rPr lang="zh-CN" altLang="zh-CN" dirty="0"/>
              <a:t>计算统计量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4CE592-7CEE-4E9A-B6D4-BF3A31B5A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572382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使用</a:t>
            </a:r>
            <a:r>
              <a:rPr lang="en-US" altLang="zh-CN" dirty="0"/>
              <a:t>NumPy</a:t>
            </a:r>
            <a:r>
              <a:rPr lang="zh-CN" altLang="zh-CN" dirty="0"/>
              <a:t>计算统计量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9132"/>
              </p:ext>
            </p:extLst>
          </p:nvPr>
        </p:nvGraphicFramePr>
        <p:xfrm>
          <a:off x="508000" y="2032000"/>
          <a:ext cx="11310938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313520" imgH="4704014" progId="Word.Document.12">
                  <p:embed/>
                </p:oleObj>
              </mc:Choice>
              <mc:Fallback>
                <p:oleObj name="Document" r:id="rId2" imgW="11313520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2032000"/>
                        <a:ext cx="11310938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93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37546"/>
              </p:ext>
            </p:extLst>
          </p:nvPr>
        </p:nvGraphicFramePr>
        <p:xfrm>
          <a:off x="465137" y="1078808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137" y="1078808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7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56448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7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3BAFC-C746-4CE7-A529-BCE12AC1CC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ex9_5.py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#DataFrame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array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数组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求均值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zw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np.median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求中位数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np.ptp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求极差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fc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np.var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求方差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求标准差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   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求协方差矩阵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xs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=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np.corrcoef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(b)  #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求相关系数矩阵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113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91211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使用</a:t>
            </a:r>
            <a:r>
              <a:rPr lang="en-US" altLang="zh-CN" dirty="0"/>
              <a:t>Pandas</a:t>
            </a:r>
            <a:r>
              <a:rPr lang="zh-CN" altLang="zh-CN" dirty="0"/>
              <a:t>库计算统计量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A2479E4-06EE-4306-999A-2190F8945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55649"/>
              </p:ext>
            </p:extLst>
          </p:nvPr>
        </p:nvGraphicFramePr>
        <p:xfrm>
          <a:off x="541338" y="25908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500755" progId="Word.Document.12">
                  <p:embed/>
                </p:oleObj>
              </mc:Choice>
              <mc:Fallback>
                <p:oleObj name="Document" r:id="rId4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7A2479E4-06EE-4306-999A-2190F8945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38" y="25908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5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046954"/>
              </p:ext>
            </p:extLst>
          </p:nvPr>
        </p:nvGraphicFramePr>
        <p:xfrm>
          <a:off x="465931" y="896015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931" y="896015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3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C94DA-C426-423D-9961-C7F0391D2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ex9_6.py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转置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df.describe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print('-----\n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偏度：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df.skew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print('-----\n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峰度：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df.kurt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print('-----\n90%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分位数：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\n',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df.quantile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(0.9))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832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9.2.3  </a:t>
            </a:r>
            <a:r>
              <a:rPr lang="zh-CN" altLang="zh-CN" dirty="0"/>
              <a:t>非参数假设检验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4CE592-7CEE-4E9A-B6D4-BF3A31B5A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572382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频数表和直方图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21335"/>
              </p:ext>
            </p:extLst>
          </p:nvPr>
        </p:nvGraphicFramePr>
        <p:xfrm>
          <a:off x="508000" y="2032000"/>
          <a:ext cx="11158538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2032000"/>
                        <a:ext cx="11158538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70C86CA-EA09-4281-B83F-CECD9CF61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865936"/>
              </p:ext>
            </p:extLst>
          </p:nvPr>
        </p:nvGraphicFramePr>
        <p:xfrm>
          <a:off x="754063" y="3059113"/>
          <a:ext cx="10888662" cy="390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043330" imgH="3969875" progId="Word.Document.12">
                  <p:embed/>
                </p:oleObj>
              </mc:Choice>
              <mc:Fallback>
                <p:oleObj name="Document" r:id="rId4" imgW="11043330" imgH="3969875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70C86CA-EA09-4281-B83F-CECD9CF61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063" y="3059113"/>
                        <a:ext cx="10888662" cy="390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5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450513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8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89C37C-F970-4255-8DE6-D3AC8B8C6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h1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(df[0], 5); print(h1)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(df[1], 5)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(bins=5)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另一种方法画直方图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</a:t>
            </a:r>
            <a:r>
              <a:rPr lang="en-US" altLang="zh-CN" sz="2400" b="1" kern="1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.show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775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651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4066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箱线图</a:t>
            </a:r>
          </a:p>
        </p:txBody>
      </p:sp>
    </p:spTree>
    <p:extLst>
      <p:ext uri="{BB962C8B-B14F-4D97-AF65-F5344CB8AC3E}">
        <p14:creationId xmlns:p14="http://schemas.microsoft.com/office/powerpoint/2010/main" val="9258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88316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8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7479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9519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71362"/>
              </p:ext>
            </p:extLst>
          </p:nvPr>
        </p:nvGraphicFramePr>
        <p:xfrm>
          <a:off x="542131" y="1049338"/>
          <a:ext cx="111077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708773" progId="Word.Document.12">
                  <p:embed/>
                </p:oleObj>
              </mc:Choice>
              <mc:Fallback>
                <p:oleObj name="Document" r:id="rId2" imgW="11106616" imgH="57087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131" y="1049338"/>
                        <a:ext cx="111077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4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59688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736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7767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7316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815125" progId="Word.Document.12">
                  <p:embed/>
                </p:oleObj>
              </mc:Choice>
              <mc:Fallback>
                <p:oleObj name="Document" r:id="rId2" imgW="11106616" imgH="58151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279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90D138-BE2A-4C32-BABF-79866F86E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ex9_8.py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header=None).T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plt.boxplot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(df, labels=['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甲班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'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乙班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']);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78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653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38FC24E-3A93-422A-94FF-68CF1AAE3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28493"/>
              </p:ext>
            </p:extLst>
          </p:nvPr>
        </p:nvGraphicFramePr>
        <p:xfrm>
          <a:off x="709438" y="360680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38FC24E-3A93-422A-94FF-68CF1AAE3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360680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1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021261"/>
              </p:ext>
            </p:extLst>
          </p:nvPr>
        </p:nvGraphicFramePr>
        <p:xfrm>
          <a:off x="439738" y="1303338"/>
          <a:ext cx="11109325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1303338"/>
                        <a:ext cx="11109325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连续性型随机变量及其分布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42481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9443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6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685012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经验分布函数</a:t>
            </a:r>
          </a:p>
        </p:txBody>
      </p:sp>
    </p:spTree>
    <p:extLst>
      <p:ext uri="{BB962C8B-B14F-4D97-AF65-F5344CB8AC3E}">
        <p14:creationId xmlns:p14="http://schemas.microsoft.com/office/powerpoint/2010/main" val="127191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5298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9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0841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5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082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49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665300-F9C1-4439-A22E-B702A9DC3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ex9_9.py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提取甲班成绩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(d, density=True,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histtype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='step', cumulative=True)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print(h);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plt.grid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74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28011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92824" progId="Word.Document.12">
                  <p:embed/>
                </p:oleObj>
              </mc:Choice>
              <mc:Fallback>
                <p:oleObj name="Document" r:id="rId2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4.Q-Q</a:t>
            </a:r>
            <a:r>
              <a:rPr lang="zh-CN" altLang="en-US" dirty="0"/>
              <a:t>图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DDD5F12-0880-4917-8450-A2F3D3BA9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83483"/>
              </p:ext>
            </p:extLst>
          </p:nvPr>
        </p:nvGraphicFramePr>
        <p:xfrm>
          <a:off x="541338" y="25908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500755" progId="Word.Document.12">
                  <p:embed/>
                </p:oleObj>
              </mc:Choice>
              <mc:Fallback>
                <p:oleObj name="Document" r:id="rId4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DDD5F12-0880-4917-8450-A2F3D3BA9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38" y="25908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2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6905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4543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90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7030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45F4577-3753-4009-9644-4ED6E461B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92530"/>
              </p:ext>
            </p:extLst>
          </p:nvPr>
        </p:nvGraphicFramePr>
        <p:xfrm>
          <a:off x="709438" y="254277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11106616" imgH="5492824" progId="Word.Document.12">
                  <p:embed/>
                </p:oleObj>
              </mc:Choice>
              <mc:Fallback>
                <p:oleObj name="Document" r:id="rId4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45F4577-3753-4009-9644-4ED6E461B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9438" y="254277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92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1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3118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6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640857"/>
              </p:ext>
            </p:extLst>
          </p:nvPr>
        </p:nvGraphicFramePr>
        <p:xfrm>
          <a:off x="726064" y="97720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944911" progId="Word.Document.12">
                  <p:embed/>
                </p:oleObj>
              </mc:Choice>
              <mc:Fallback>
                <p:oleObj name="Document" r:id="rId2" imgW="11106616" imgH="594491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6064" y="97720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241531-D84E-4CEE-9D54-9D4614383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probplot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df.values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提取甲班成绩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d.std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sorted(d); n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(n)+1/2)/n;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mu, 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'o', label='QQ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label='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参照直线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plt.subplot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(122);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probplot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(d, plot=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6635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参数估计和假设检验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28394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9.3.1 </a:t>
            </a:r>
            <a:r>
              <a:rPr lang="zh-CN" altLang="en-US" dirty="0"/>
              <a:t>参数估计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637365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2248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41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8487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55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028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9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C08FFD-6F30-4067-95BA-16D72AA52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ex9_11.py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sem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('data9_11.txt')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n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计算均值和标准差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sem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计算样本均值的标准误差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0.05; ta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(1-a/2, n-1)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 = 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xb-sm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*ta,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xb+sm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*ta]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400" b="1" dirty="0" err="1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(L, 4))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4862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9.3.2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28019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10185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7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8556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单个总体均值的假设检验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2671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5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90684"/>
              </p:ext>
            </p:extLst>
          </p:nvPr>
        </p:nvGraphicFramePr>
        <p:xfrm>
          <a:off x="709613" y="1047750"/>
          <a:ext cx="10988675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27691" imgH="5565111" progId="Word.Document.12">
                  <p:embed/>
                </p:oleObj>
              </mc:Choice>
              <mc:Fallback>
                <p:oleObj name="Document" r:id="rId2" imgW="11127691" imgH="556511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613" y="1047750"/>
                        <a:ext cx="10988675" cy="549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9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59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1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71FFB8-1745-4C78-AFA6-228493D48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 = 0.05; sigma = 4.2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([26.01, 26.00, 25.98, 25.86, 26.32, 25.58, 25.32, 25.89, 26.32, 26.18])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t, 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value=26)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a.std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 = t * s / sigma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(1-alpha/2, 0, 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求上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alpha/2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print('Z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统计量值：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z); print('p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p);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za)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14397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22253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7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1439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4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AED663-614B-4EBD-98C8-D103B1ECB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ex9_13.py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('data9_13.txt').flatten()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(a); ta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n-1)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value=225, alternative='larger')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print('t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统计量值：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ts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74826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4201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两个正态总体均值差的</a:t>
            </a:r>
            <a:r>
              <a:rPr lang="en-US" altLang="zh-CN" i="1" dirty="0"/>
              <a:t>t</a:t>
            </a:r>
            <a:r>
              <a:rPr lang="zh-CN" altLang="zh-CN" dirty="0"/>
              <a:t>检验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52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937199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55193" progId="Word.Document.12">
                  <p:embed/>
                </p:oleObj>
              </mc:Choice>
              <mc:Fallback>
                <p:oleObj name="Document" r:id="rId2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9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343373"/>
              </p:ext>
            </p:extLst>
          </p:nvPr>
        </p:nvGraphicFramePr>
        <p:xfrm>
          <a:off x="744538" y="863600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4538" y="863600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22904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D7E46E-4229-4AA3-B63C-0DEB3A758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ttest_ind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f = open('data9_14.txt'); 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f.readlines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(eval(','.join(d[0].split())))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(eval(','.join(d[1].split())))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tstat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p, df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ttest_ind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b, alternative='larger' 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tstat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print('p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:',p)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自由度为：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',df)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上面调用的是库函数，下面编程计算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(a); n2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sa2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sb2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n1+n2-2)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xa-xb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(((n1-1)*sa2+(n2-1)*sb2)/(n1+n2-2))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(1/n1+1/n2))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检验统计量为：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ts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610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9.3.3 </a:t>
            </a:r>
            <a:r>
              <a:rPr lang="zh-CN" altLang="en-US" dirty="0"/>
              <a:t>非参数假设检验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72326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57352" imgH="4704014" progId="Word.Document.12">
                  <p:embed/>
                </p:oleObj>
              </mc:Choice>
              <mc:Fallback>
                <p:oleObj name="Document" r:id="rId2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2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分布拟合检验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BE4A6A-5328-49D6-AFD0-810C56650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6348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5BE4A6A-5328-49D6-AFD0-810C566507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06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250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6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721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0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10224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4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417604"/>
              </p:ext>
            </p:extLst>
          </p:nvPr>
        </p:nvGraphicFramePr>
        <p:xfrm>
          <a:off x="711200" y="1049338"/>
          <a:ext cx="11107738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573940" progId="Word.Document.12">
                  <p:embed/>
                </p:oleObj>
              </mc:Choice>
              <mc:Fallback>
                <p:oleObj name="Document" r:id="rId2" imgW="11106616" imgH="557394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5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83909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262783" imgH="5484892" progId="Word.Document.12">
                  <p:embed/>
                </p:oleObj>
              </mc:Choice>
              <mc:Fallback>
                <p:oleObj name="Document" r:id="rId2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0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719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1106616" imgH="5484892" progId="Word.Document.12">
                  <p:embed/>
                </p:oleObj>
              </mc:Choice>
              <mc:Fallback>
                <p:oleObj name="Document" r:id="rId2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2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3136</Words>
  <Application>Microsoft Office PowerPoint</Application>
  <PresentationFormat>宽屏</PresentationFormat>
  <Paragraphs>290</Paragraphs>
  <Slides>164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164</vt:i4>
      </vt:variant>
    </vt:vector>
  </HeadingPairs>
  <TitlesOfParts>
    <vt:vector size="171" baseType="lpstr">
      <vt:lpstr>等线</vt:lpstr>
      <vt:lpstr>微软雅黑</vt:lpstr>
      <vt:lpstr>Arial</vt:lpstr>
      <vt:lpstr>Calibri</vt:lpstr>
      <vt:lpstr>Times New Roman</vt:lpstr>
      <vt:lpstr>Office 主题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孤莱 端木</cp:lastModifiedBy>
  <cp:revision>78</cp:revision>
  <dcterms:created xsi:type="dcterms:W3CDTF">2020-12-25T07:26:00Z</dcterms:created>
  <dcterms:modified xsi:type="dcterms:W3CDTF">2023-09-05T13:24:03Z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